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9144000"/>
  <p:notesSz cx="6858000" cy="9144000"/>
  <p:embeddedFontLst>
    <p:embeddedFont>
      <p:font typeface="Bilbo"/>
      <p:regular r:id="rId26"/>
    </p:embeddedFont>
    <p:embeddedFont>
      <p:font typeface="Architects Daughter"/>
      <p:regular r:id="rId27"/>
    </p:embeddedFont>
    <p:embeddedFont>
      <p:font typeface="Artifika"/>
      <p:regular r:id="rId28"/>
    </p:embeddedFont>
    <p:embeddedFont>
      <p:font typeface="Century Gothic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33" roundtripDataSignature="AMtx7mgicHeKr9gk+l8kqqlespamWS2U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ilbo-regular.fntdata"/><Relationship Id="rId25" Type="http://schemas.openxmlformats.org/officeDocument/2006/relationships/slide" Target="slides/slide20.xml"/><Relationship Id="rId28" Type="http://schemas.openxmlformats.org/officeDocument/2006/relationships/font" Target="fonts/Artifika-regular.fntdata"/><Relationship Id="rId27" Type="http://schemas.openxmlformats.org/officeDocument/2006/relationships/font" Target="fonts/ArchitectsDaught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enturyGothic-italic.fntdata"/><Relationship Id="rId30" Type="http://schemas.openxmlformats.org/officeDocument/2006/relationships/font" Target="fonts/CenturyGothic-bold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CenturyGothic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" type="body"/>
          </p:nvPr>
        </p:nvSpPr>
        <p:spPr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/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1" type="body"/>
          </p:nvPr>
        </p:nvSpPr>
        <p:spPr>
          <a:xfrm rot="5400000">
            <a:off x="3594100" y="700088"/>
            <a:ext cx="4525963" cy="6326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/>
          <p:nvPr>
            <p:ph type="title"/>
          </p:nvPr>
        </p:nvSpPr>
        <p:spPr>
          <a:xfrm rot="5400000">
            <a:off x="5303838" y="2409826"/>
            <a:ext cx="5851525" cy="1581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4"/>
          <p:cNvSpPr txBox="1"/>
          <p:nvPr>
            <p:ph idx="1" type="body"/>
          </p:nvPr>
        </p:nvSpPr>
        <p:spPr>
          <a:xfrm rot="5400000">
            <a:off x="2064544" y="904082"/>
            <a:ext cx="5851525" cy="4592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/>
          <p:nvPr>
            <p:ph type="ctrTitle"/>
          </p:nvPr>
        </p:nvSpPr>
        <p:spPr>
          <a:xfrm>
            <a:off x="2701925" y="2130425"/>
            <a:ext cx="48006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1" type="subTitle"/>
          </p:nvPr>
        </p:nvSpPr>
        <p:spPr>
          <a:xfrm>
            <a:off x="2701925" y="3886200"/>
            <a:ext cx="4114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4" name="Google Shape;34;p3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8"/>
          <p:cNvSpPr txBox="1"/>
          <p:nvPr>
            <p:ph idx="1" type="body"/>
          </p:nvPr>
        </p:nvSpPr>
        <p:spPr>
          <a:xfrm>
            <a:off x="2693988" y="1600200"/>
            <a:ext cx="30861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  <p:sp>
        <p:nvSpPr>
          <p:cNvPr id="40" name="Google Shape;40;p38"/>
          <p:cNvSpPr txBox="1"/>
          <p:nvPr>
            <p:ph idx="2" type="body"/>
          </p:nvPr>
        </p:nvSpPr>
        <p:spPr>
          <a:xfrm>
            <a:off x="5932488" y="1600200"/>
            <a:ext cx="308768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/>
        </p:txBody>
      </p:sp>
      <p:sp>
        <p:nvSpPr>
          <p:cNvPr id="41" name="Google Shape;41;p3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7" name="Google Shape;47;p3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/>
        </p:txBody>
      </p:sp>
      <p:sp>
        <p:nvSpPr>
          <p:cNvPr id="48" name="Google Shape;48;p3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9" name="Google Shape;49;p3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/>
        </p:txBody>
      </p:sp>
      <p:sp>
        <p:nvSpPr>
          <p:cNvPr id="50" name="Google Shape;50;p3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 txBox="1"/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/>
        </p:txBody>
      </p:sp>
      <p:sp>
        <p:nvSpPr>
          <p:cNvPr id="61" name="Google Shape;61;p4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2" name="Google Shape;62;p4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p14:dur="2250">
    <p:split orient="vert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23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35.jpg"/><Relationship Id="rId5" Type="http://schemas.openxmlformats.org/officeDocument/2006/relationships/image" Target="../media/image29.jpg"/><Relationship Id="rId6" Type="http://schemas.openxmlformats.org/officeDocument/2006/relationships/image" Target="../media/image37.jpg"/><Relationship Id="rId7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jpg"/><Relationship Id="rId4" Type="http://schemas.openxmlformats.org/officeDocument/2006/relationships/image" Target="../media/image47.jpg"/><Relationship Id="rId5" Type="http://schemas.openxmlformats.org/officeDocument/2006/relationships/image" Target="../media/image38.jpg"/><Relationship Id="rId6" Type="http://schemas.openxmlformats.org/officeDocument/2006/relationships/image" Target="../media/image4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Relationship Id="rId4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5" Type="http://schemas.openxmlformats.org/officeDocument/2006/relationships/image" Target="../media/image41.png"/><Relationship Id="rId6" Type="http://schemas.openxmlformats.org/officeDocument/2006/relationships/image" Target="../media/image49.png"/><Relationship Id="rId7" Type="http://schemas.openxmlformats.org/officeDocument/2006/relationships/image" Target="../media/image36.png"/><Relationship Id="rId8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3.jp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025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0764" y="397462"/>
            <a:ext cx="6774218" cy="6460541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</p:pic>
      <p:sp>
        <p:nvSpPr>
          <p:cNvPr id="90" name="Google Shape;90;p1"/>
          <p:cNvSpPr/>
          <p:nvPr/>
        </p:nvSpPr>
        <p:spPr>
          <a:xfrm>
            <a:off x="3938588" y="5157192"/>
            <a:ext cx="2232025" cy="149284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Comic Sans MS"/>
              </a:rPr>
              <a:t>Welcome</a:t>
            </a:r>
            <a:br>
              <a:rPr b="1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Comic Sans MS"/>
              </a:rPr>
            </a:br>
            <a:r>
              <a:rPr b="1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Comic Sans MS"/>
              </a:rPr>
              <a:t>to</a:t>
            </a:r>
            <a:br>
              <a:rPr b="1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Comic Sans MS"/>
              </a:rPr>
            </a:br>
            <a:r>
              <a:rPr b="1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1"/>
                </a:solidFill>
                <a:latin typeface="Comic Sans MS"/>
              </a:rPr>
              <a:t>Italy!!!</a:t>
            </a:r>
          </a:p>
        </p:txBody>
      </p:sp>
      <p:sp>
        <p:nvSpPr>
          <p:cNvPr id="91" name="Google Shape;91;p1"/>
          <p:cNvSpPr txBox="1"/>
          <p:nvPr/>
        </p:nvSpPr>
        <p:spPr>
          <a:xfrm>
            <a:off x="2051720" y="774103"/>
            <a:ext cx="396044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it-IT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ISTITUTO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it-IT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COMPRENSIVO ADELE ZARA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it-IT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Oriago di Mira VENICE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>
            <a:hlinkClick action="ppaction://hlinkshowjump?jump=nextslide"/>
          </p:cNvPr>
          <p:cNvSpPr/>
          <p:nvPr/>
        </p:nvSpPr>
        <p:spPr>
          <a:xfrm>
            <a:off x="8388350" y="5805488"/>
            <a:ext cx="357188" cy="285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darken" h="120000" w="120000"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none" h="120000" w="120000">
                <a:moveTo>
                  <a:pt x="96000" y="60000"/>
                </a:moveTo>
                <a:lnTo>
                  <a:pt x="24000" y="105000"/>
                </a:lnTo>
                <a:lnTo>
                  <a:pt x="24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392887"/>
            <a:ext cx="1328588" cy="1328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71" name="Google Shape;171;p11"/>
          <p:cNvSpPr/>
          <p:nvPr/>
        </p:nvSpPr>
        <p:spPr>
          <a:xfrm>
            <a:off x="1043608" y="332656"/>
            <a:ext cx="7668344" cy="664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it-IT" sz="2400" u="none" cap="none" strike="noStrike">
                <a:solidFill>
                  <a:srgbClr val="FFC000"/>
                </a:solidFill>
                <a:latin typeface="Artifika"/>
                <a:ea typeface="Artifika"/>
                <a:cs typeface="Artifika"/>
                <a:sym typeface="Artifika"/>
              </a:rPr>
              <a:t>THE WINGED LION OF VENICE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C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chemeClr val="lt1"/>
                </a:solidFill>
                <a:latin typeface="Artifika"/>
                <a:ea typeface="Artifika"/>
                <a:cs typeface="Artifika"/>
                <a:sym typeface="Artifika"/>
              </a:rPr>
              <a:t>The </a:t>
            </a:r>
            <a:r>
              <a:rPr b="1" i="0" lang="it-IT" sz="2400" u="none" cap="none" strike="noStrike">
                <a:solidFill>
                  <a:schemeClr val="lt1"/>
                </a:solidFill>
                <a:latin typeface="Artifika"/>
                <a:ea typeface="Artifika"/>
                <a:cs typeface="Artifika"/>
                <a:sym typeface="Artifika"/>
              </a:rPr>
              <a:t>Lion</a:t>
            </a:r>
            <a:r>
              <a:rPr b="0" i="0" lang="it-IT" sz="2400" u="none" cap="none" strike="noStrike">
                <a:solidFill>
                  <a:schemeClr val="lt1"/>
                </a:solidFill>
                <a:latin typeface="Artifika"/>
                <a:ea typeface="Artifika"/>
                <a:cs typeface="Artifika"/>
                <a:sym typeface="Artifika"/>
              </a:rPr>
              <a:t>, representing the evangelist Saint Mark,  is the symbol of the city and of the  Republic of Venice</a:t>
            </a:r>
            <a:r>
              <a:rPr b="0" i="0" lang="it-IT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chemeClr val="lt1"/>
                </a:solidFill>
                <a:latin typeface="Artifika"/>
                <a:ea typeface="Artifika"/>
                <a:cs typeface="Artifika"/>
                <a:sym typeface="Artifika"/>
              </a:rPr>
              <a:t>The lion means majesty and power and the book represents the ideas of wisdom and peace.</a:t>
            </a:r>
            <a:endParaRPr b="1" i="0" sz="2400" u="none" cap="none" strike="noStrike">
              <a:solidFill>
                <a:srgbClr val="FFC000"/>
              </a:solidFill>
              <a:latin typeface="Artifika"/>
              <a:ea typeface="Artifika"/>
              <a:cs typeface="Artifika"/>
              <a:sym typeface="Artifik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2" name="Google Shape;1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2253039"/>
            <a:ext cx="7059168" cy="280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8390image_004.jpg" id="177" name="Google Shape;1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6660" y="620688"/>
            <a:ext cx="4043362" cy="303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4">
            <a:hlinkClick action="ppaction://hlinkshowjump?jump=nextslide"/>
          </p:cNvPr>
          <p:cNvSpPr/>
          <p:nvPr/>
        </p:nvSpPr>
        <p:spPr>
          <a:xfrm>
            <a:off x="8388350" y="5876925"/>
            <a:ext cx="357188" cy="285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darken" h="120000" w="120000"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none" h="120000" w="120000">
                <a:moveTo>
                  <a:pt x="96000" y="60000"/>
                </a:moveTo>
                <a:lnTo>
                  <a:pt x="24000" y="105000"/>
                </a:lnTo>
                <a:lnTo>
                  <a:pt x="24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773975" y="3630148"/>
            <a:ext cx="7955400" cy="29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Carnival of Venice</a:t>
            </a: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a festival we celebrate every year.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Carnival starts around two weeks before Ash Wednesday and ends on Shrove Tuesday (= Martedì Grasso).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Venice Carnival  </a:t>
            </a: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famous in all the world!!!</a:t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025" y="761050"/>
            <a:ext cx="3200850" cy="138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 txBox="1"/>
          <p:nvPr/>
        </p:nvSpPr>
        <p:spPr>
          <a:xfrm>
            <a:off x="726275" y="2453688"/>
            <a:ext cx="3362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>
                <a:solidFill>
                  <a:schemeClr val="lt1"/>
                </a:solidFill>
              </a:rPr>
              <a:t>https://youtube.com/watch?v=HVhNni3MjjQ&amp;si=EnSIkaIECMiOmarE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to_riviera_del_brenta.jpg" id="187" name="Google Shape;187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8031" y="332656"/>
            <a:ext cx="3753798" cy="5758582"/>
          </a:xfrm>
          <a:prstGeom prst="rect">
            <a:avLst/>
          </a:prstGeom>
          <a:noFill/>
          <a:ln cap="flat" cmpd="sng" w="44450">
            <a:solidFill>
              <a:srgbClr val="7145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8" name="Google Shape;188;p16">
            <a:hlinkClick action="ppaction://hlinkshowjump?jump=nextslide"/>
          </p:cNvPr>
          <p:cNvSpPr/>
          <p:nvPr/>
        </p:nvSpPr>
        <p:spPr>
          <a:xfrm>
            <a:off x="8316913" y="5805488"/>
            <a:ext cx="357187" cy="285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darken" h="120000" w="120000"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none" h="120000" w="120000">
                <a:moveTo>
                  <a:pt x="96000" y="60000"/>
                </a:moveTo>
                <a:lnTo>
                  <a:pt x="24000" y="105000"/>
                </a:lnTo>
                <a:lnTo>
                  <a:pt x="24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90" name="Google Shape;190;p16"/>
          <p:cNvSpPr/>
          <p:nvPr/>
        </p:nvSpPr>
        <p:spPr>
          <a:xfrm>
            <a:off x="569575" y="2488672"/>
            <a:ext cx="2833395" cy="1446550"/>
          </a:xfrm>
          <a:prstGeom prst="rect">
            <a:avLst/>
          </a:prstGeom>
          <a:solidFill>
            <a:srgbClr val="FFC000"/>
          </a:solidFill>
          <a:ln cap="flat" cmpd="sng" w="57150">
            <a:solidFill>
              <a:srgbClr val="4227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it-IT" sz="4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The river 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it-IT" sz="4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BRENTA</a:t>
            </a:r>
            <a:endParaRPr b="0" i="0" sz="1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961" y="476672"/>
            <a:ext cx="2078360" cy="207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/>
          <p:nvPr>
            <p:ph type="title"/>
          </p:nvPr>
        </p:nvSpPr>
        <p:spPr>
          <a:xfrm>
            <a:off x="1187450" y="188640"/>
            <a:ext cx="4786346" cy="714380"/>
          </a:xfrm>
          <a:prstGeom prst="rect">
            <a:avLst/>
          </a:prstGeom>
          <a:solidFill>
            <a:srgbClr val="E7E0FE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  <a:reflection blurRad="0" dir="0" dist="0" endA="300" endPos="55000" kx="0" rotWithShape="0" algn="bl" stA="50000" stPos="0" sy="-100000" ky="0"/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it-IT">
                <a:solidFill>
                  <a:srgbClr val="06384E"/>
                </a:solidFill>
                <a:latin typeface="Bilbo"/>
                <a:ea typeface="Bilbo"/>
                <a:cs typeface="Bilbo"/>
                <a:sym typeface="Bilbo"/>
              </a:rPr>
              <a:t>Where we are</a:t>
            </a:r>
            <a:endParaRPr/>
          </a:p>
        </p:txBody>
      </p:sp>
      <p:pic>
        <p:nvPicPr>
          <p:cNvPr descr="brentavillafoscari_350x270[1].jpg" id="197" name="Google Shape;197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6361" y="1347787"/>
            <a:ext cx="3055938" cy="23574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N02640010.jpg" id="198" name="Google Shape;19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263" y="1340768"/>
            <a:ext cx="3121025" cy="236445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7"/>
          <p:cNvSpPr txBox="1"/>
          <p:nvPr/>
        </p:nvSpPr>
        <p:spPr>
          <a:xfrm>
            <a:off x="1081962" y="3843338"/>
            <a:ext cx="7200900" cy="2247900"/>
          </a:xfrm>
          <a:prstGeom prst="rect">
            <a:avLst/>
          </a:prstGeom>
          <a:solidFill>
            <a:srgbClr val="E7C80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2"/>
              </a:buClr>
              <a:buSzPts val="2000"/>
              <a:buFont typeface="Century Gothic"/>
              <a:buNone/>
            </a:pPr>
            <a:r>
              <a:rPr b="0" i="0" lang="it-IT" sz="2000" u="none" cap="none" strike="noStrike">
                <a:solidFill>
                  <a:srgbClr val="00267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</a:t>
            </a:r>
            <a:r>
              <a:rPr b="1" i="0" lang="it-IT" sz="2000" u="none" cap="none" strike="noStrike">
                <a:solidFill>
                  <a:srgbClr val="00267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 </a:t>
            </a:r>
            <a:r>
              <a:rPr b="0" i="0" lang="it-IT" sz="2000" u="none" cap="none" strike="noStrike">
                <a:solidFill>
                  <a:srgbClr val="00267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 in Oriago, in an area called </a:t>
            </a:r>
            <a:r>
              <a:rPr b="1" i="0" lang="it-IT" sz="2000" u="sng" cap="none" strike="noStrike">
                <a:solidFill>
                  <a:srgbClr val="00267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Riviera del Brenta.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2"/>
              </a:buClr>
              <a:buSzPts val="2000"/>
              <a:buFont typeface="Century Gothic"/>
              <a:buNone/>
            </a:pPr>
            <a:r>
              <a:rPr b="0" i="0" lang="it-IT" sz="2000" u="none" cap="none" strike="noStrike">
                <a:solidFill>
                  <a:srgbClr val="00267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Brenta is the name of the </a:t>
            </a:r>
            <a:r>
              <a:rPr b="1" i="0" lang="it-IT" sz="2000" u="none" cap="none" strike="noStrike">
                <a:solidFill>
                  <a:srgbClr val="00267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river</a:t>
            </a:r>
            <a:r>
              <a:rPr b="0" i="0" lang="it-IT" sz="2000" u="none" cap="none" strike="noStrike">
                <a:solidFill>
                  <a:srgbClr val="00267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you can go by boat and reach Venice in an hour, if you want.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672"/>
              </a:buClr>
              <a:buSzPts val="2000"/>
              <a:buFont typeface="Century Gothic"/>
              <a:buNone/>
            </a:pPr>
            <a:r>
              <a:rPr b="0" i="0" lang="it-IT" sz="2000" u="none" cap="none" strike="noStrike">
                <a:solidFill>
                  <a:srgbClr val="00267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its banks there are many beautiful Venetian villas, where in the past the Venetian nobles used to spend their holidays.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7"/>
          <p:cNvSpPr txBox="1"/>
          <p:nvPr/>
        </p:nvSpPr>
        <p:spPr>
          <a:xfrm>
            <a:off x="1230361" y="3402510"/>
            <a:ext cx="1500188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0" i="0" lang="it-IT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Villa Foscari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7"/>
          <p:cNvSpPr txBox="1"/>
          <p:nvPr/>
        </p:nvSpPr>
        <p:spPr>
          <a:xfrm>
            <a:off x="6940716" y="3400638"/>
            <a:ext cx="1470025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0" i="0" lang="it-IT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River Brenta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7">
            <a:hlinkClick action="ppaction://hlinkshowjump?jump=nextslide"/>
          </p:cNvPr>
          <p:cNvSpPr/>
          <p:nvPr/>
        </p:nvSpPr>
        <p:spPr>
          <a:xfrm>
            <a:off x="8388350" y="5805488"/>
            <a:ext cx="357188" cy="285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darken" h="120000" w="120000"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none" h="120000" w="120000">
                <a:moveTo>
                  <a:pt x="96000" y="60000"/>
                </a:moveTo>
                <a:lnTo>
                  <a:pt x="24000" y="105000"/>
                </a:lnTo>
                <a:lnTo>
                  <a:pt x="24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404664"/>
            <a:ext cx="5178104" cy="345638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10" name="Google Shape;21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1850" y="3241342"/>
            <a:ext cx="4499992" cy="305999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11" name="Google Shape;21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5476" y="4135920"/>
            <a:ext cx="3162542" cy="210930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12" name="Google Shape;21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6136" y="770323"/>
            <a:ext cx="3035829" cy="227687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213" name="Google Shape;21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1560" y="503576"/>
            <a:ext cx="4499993" cy="820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19" name="Google Shape;219;p23"/>
          <p:cNvSpPr txBox="1"/>
          <p:nvPr/>
        </p:nvSpPr>
        <p:spPr>
          <a:xfrm>
            <a:off x="899592" y="5388790"/>
            <a:ext cx="61926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https://www.istitutocomprensivoadelezara.edu.it/wps/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5480" y="701812"/>
            <a:ext cx="2133600" cy="165515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3"/>
          <p:cNvSpPr txBox="1"/>
          <p:nvPr/>
        </p:nvSpPr>
        <p:spPr>
          <a:xfrm>
            <a:off x="1025381" y="1669404"/>
            <a:ext cx="2854675" cy="646331"/>
          </a:xfrm>
          <a:prstGeom prst="rect">
            <a:avLst/>
          </a:prstGeom>
          <a:solidFill>
            <a:srgbClr val="CFC5F0"/>
          </a:solidFill>
          <a:ln cap="flat" cmpd="sng" w="57150">
            <a:solidFill>
              <a:srgbClr val="7052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it-IT" sz="3600" u="sng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Our school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3"/>
          <p:cNvSpPr txBox="1"/>
          <p:nvPr/>
        </p:nvSpPr>
        <p:spPr>
          <a:xfrm>
            <a:off x="1025381" y="2734793"/>
            <a:ext cx="7133699" cy="224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it-IT" sz="28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By education, I mean an all-round drawing out of the best in the child and man-body, mind and spirit.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it-IT" sz="28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Mahatma Ghandi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294405" y="1040243"/>
            <a:ext cx="1316725" cy="13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/>
          <p:nvPr>
            <p:ph type="title"/>
          </p:nvPr>
        </p:nvSpPr>
        <p:spPr>
          <a:xfrm>
            <a:off x="2047875" y="386581"/>
            <a:ext cx="5572125" cy="750888"/>
          </a:xfrm>
          <a:prstGeom prst="rect">
            <a:avLst/>
          </a:prstGeom>
          <a:solidFill>
            <a:srgbClr val="CFC5F0"/>
          </a:solidFill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it-IT" sz="4600">
                <a:solidFill>
                  <a:srgbClr val="7030A0"/>
                </a:solidFill>
                <a:latin typeface="Bilbo"/>
                <a:ea typeface="Bilbo"/>
                <a:cs typeface="Bilbo"/>
                <a:sym typeface="Bilbo"/>
              </a:rPr>
              <a:t>Our Primary schools</a:t>
            </a:r>
            <a:endParaRPr sz="4600"/>
          </a:p>
        </p:txBody>
      </p:sp>
      <p:pic>
        <p:nvPicPr>
          <p:cNvPr descr="foto01.jpg" id="229" name="Google Shape;229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848" y="1423800"/>
            <a:ext cx="2857520" cy="2143140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</p:pic>
      <p:sp>
        <p:nvSpPr>
          <p:cNvPr id="230" name="Google Shape;230;p24"/>
          <p:cNvSpPr txBox="1"/>
          <p:nvPr/>
        </p:nvSpPr>
        <p:spPr>
          <a:xfrm>
            <a:off x="1518163" y="3599452"/>
            <a:ext cx="157162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“C. Goldoni”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oto02.jpg" id="231" name="Google Shape;23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2847" y="3974971"/>
            <a:ext cx="2762256" cy="2071692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</p:pic>
      <p:pic>
        <p:nvPicPr>
          <p:cNvPr descr="foto04.jpg" id="232" name="Google Shape;23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4440" y="1456312"/>
            <a:ext cx="2857520" cy="2143140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</p:pic>
      <p:sp>
        <p:nvSpPr>
          <p:cNvPr id="233" name="Google Shape;233;p24"/>
          <p:cNvSpPr txBox="1"/>
          <p:nvPr/>
        </p:nvSpPr>
        <p:spPr>
          <a:xfrm>
            <a:off x="5719755" y="3599452"/>
            <a:ext cx="1714500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“E. Morante”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1565795" y="6113463"/>
            <a:ext cx="15716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“G. Parini”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4">
            <a:hlinkClick action="ppaction://hlinkshowjump?jump=nextslide"/>
          </p:cNvPr>
          <p:cNvSpPr/>
          <p:nvPr/>
        </p:nvSpPr>
        <p:spPr>
          <a:xfrm>
            <a:off x="8316913" y="5805488"/>
            <a:ext cx="357187" cy="285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darken" h="120000" w="120000"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none" h="120000" w="120000">
                <a:moveTo>
                  <a:pt x="96000" y="60000"/>
                </a:moveTo>
                <a:lnTo>
                  <a:pt x="24000" y="105000"/>
                </a:lnTo>
                <a:lnTo>
                  <a:pt x="24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37" name="Google Shape;23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24439" y="4011236"/>
            <a:ext cx="3476985" cy="164026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4"/>
          <p:cNvSpPr txBox="1"/>
          <p:nvPr/>
        </p:nvSpPr>
        <p:spPr>
          <a:xfrm>
            <a:off x="5749639" y="5928518"/>
            <a:ext cx="1714500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it-IT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“De Amicis»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/>
          <p:nvPr>
            <p:ph type="title"/>
          </p:nvPr>
        </p:nvSpPr>
        <p:spPr>
          <a:xfrm>
            <a:off x="2195513" y="476250"/>
            <a:ext cx="4857750" cy="666750"/>
          </a:xfrm>
          <a:prstGeom prst="rect">
            <a:avLst/>
          </a:prstGeom>
          <a:solidFill>
            <a:srgbClr val="CFC5F0"/>
          </a:solidFill>
          <a:ln cap="flat" cmpd="sng" w="349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it-IT" sz="4600">
                <a:solidFill>
                  <a:srgbClr val="7030A0"/>
                </a:solidFill>
                <a:latin typeface="Bilbo"/>
                <a:ea typeface="Bilbo"/>
                <a:cs typeface="Bilbo"/>
                <a:sym typeface="Bilbo"/>
              </a:rPr>
              <a:t>Our Infant schools</a:t>
            </a:r>
            <a:endParaRPr sz="4600"/>
          </a:p>
        </p:txBody>
      </p:sp>
      <p:pic>
        <p:nvPicPr>
          <p:cNvPr descr="Arcobaleno.jpg" id="244" name="Google Shape;244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1412776"/>
            <a:ext cx="2611438" cy="1958579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352"/>
              </a:srgbClr>
            </a:outerShdw>
          </a:effectLst>
        </p:spPr>
      </p:pic>
      <p:pic>
        <p:nvPicPr>
          <p:cNvPr descr="calvino.jpg" id="245" name="Google Shape;24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8144" y="1412776"/>
            <a:ext cx="2571748" cy="1928826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352"/>
              </a:srgbClr>
            </a:outerShdw>
          </a:effectLst>
        </p:spPr>
      </p:pic>
      <p:pic>
        <p:nvPicPr>
          <p:cNvPr descr="girasole.jpg" id="246" name="Google Shape;24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560" y="3717033"/>
            <a:ext cx="2571768" cy="1928256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352"/>
              </a:srgbClr>
            </a:outerShdw>
          </a:effectLst>
        </p:spPr>
      </p:pic>
      <p:pic>
        <p:nvPicPr>
          <p:cNvPr descr="rodari.jpg" id="247" name="Google Shape;24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68144" y="3645024"/>
            <a:ext cx="2571768" cy="2000264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352"/>
              </a:srgbClr>
            </a:outerShdw>
          </a:effectLst>
        </p:spPr>
      </p:pic>
      <p:sp>
        <p:nvSpPr>
          <p:cNvPr id="248" name="Google Shape;248;p25"/>
          <p:cNvSpPr txBox="1"/>
          <p:nvPr/>
        </p:nvSpPr>
        <p:spPr>
          <a:xfrm>
            <a:off x="3429000" y="2584876"/>
            <a:ext cx="200025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it-IT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Arcobaleno       Calvino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 txBox="1"/>
          <p:nvPr/>
        </p:nvSpPr>
        <p:spPr>
          <a:xfrm>
            <a:off x="3419475" y="4788594"/>
            <a:ext cx="200025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it-IT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Girasole           Rodari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 flipH="1" rot="10800000">
            <a:off x="4776788" y="3214687"/>
            <a:ext cx="642937" cy="7143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604C8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 flipH="1" rot="10800000">
            <a:off x="4716463" y="5366982"/>
            <a:ext cx="642937" cy="7143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604C8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5"/>
          <p:cNvSpPr/>
          <p:nvPr/>
        </p:nvSpPr>
        <p:spPr>
          <a:xfrm flipH="1">
            <a:off x="3429000" y="2497045"/>
            <a:ext cx="642938" cy="7143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604C8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5"/>
          <p:cNvSpPr/>
          <p:nvPr/>
        </p:nvSpPr>
        <p:spPr>
          <a:xfrm flipH="1">
            <a:off x="3635374" y="4725687"/>
            <a:ext cx="642938" cy="7143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604C8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5">
            <a:hlinkClick action="ppaction://hlinkshowjump?jump=nextslide"/>
          </p:cNvPr>
          <p:cNvSpPr/>
          <p:nvPr/>
        </p:nvSpPr>
        <p:spPr>
          <a:xfrm>
            <a:off x="8316913" y="5805488"/>
            <a:ext cx="357187" cy="285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darken" h="120000" w="120000"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none" h="120000" w="120000">
                <a:moveTo>
                  <a:pt x="96000" y="60000"/>
                </a:moveTo>
                <a:lnTo>
                  <a:pt x="24000" y="105000"/>
                </a:lnTo>
                <a:lnTo>
                  <a:pt x="24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 txBox="1"/>
          <p:nvPr>
            <p:ph idx="1" type="body"/>
          </p:nvPr>
        </p:nvSpPr>
        <p:spPr>
          <a:xfrm>
            <a:off x="611560" y="1772816"/>
            <a:ext cx="8064896" cy="4320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Alighieri in Oriago di Mira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Petrarca in Borbiago di Mira</a:t>
            </a:r>
            <a:endParaRPr/>
          </a:p>
        </p:txBody>
      </p:sp>
      <p:sp>
        <p:nvSpPr>
          <p:cNvPr id="261" name="Google Shape;261;p2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62" name="Google Shape;2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2616" y="1916832"/>
            <a:ext cx="3263840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/>
          <p:nvPr/>
        </p:nvSpPr>
        <p:spPr>
          <a:xfrm flipH="1" rot="10800000">
            <a:off x="4132698" y="2615183"/>
            <a:ext cx="878700" cy="28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C5F0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76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 flipH="1">
            <a:off x="4355879" y="4848234"/>
            <a:ext cx="878700" cy="28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FC5F0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76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011" y="3352763"/>
            <a:ext cx="3419475" cy="23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6"/>
          <p:cNvSpPr txBox="1"/>
          <p:nvPr/>
        </p:nvSpPr>
        <p:spPr>
          <a:xfrm>
            <a:off x="2976961" y="779620"/>
            <a:ext cx="4824600" cy="800400"/>
          </a:xfrm>
          <a:prstGeom prst="rect">
            <a:avLst/>
          </a:prstGeom>
          <a:solidFill>
            <a:srgbClr val="CFC5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1" lang="it-IT" sz="4600" u="none" cap="none" strike="noStrike">
                <a:solidFill>
                  <a:srgbClr val="7030A0"/>
                </a:solidFill>
                <a:latin typeface="Bilbo"/>
                <a:ea typeface="Bilbo"/>
                <a:cs typeface="Bilbo"/>
                <a:sym typeface="Bilbo"/>
              </a:rPr>
              <a:t>Our middle schools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72" name="Google Shape;272;p32"/>
          <p:cNvSpPr/>
          <p:nvPr/>
        </p:nvSpPr>
        <p:spPr>
          <a:xfrm rot="-310946">
            <a:off x="1530688" y="1272896"/>
            <a:ext cx="5687417" cy="3170058"/>
          </a:xfrm>
          <a:prstGeom prst="rect">
            <a:avLst/>
          </a:prstGeom>
          <a:solidFill>
            <a:srgbClr val="9EDDF7"/>
          </a:solidFill>
          <a:ln cap="flat" cmpd="sng" w="76200">
            <a:solidFill>
              <a:srgbClr val="42279C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it-IT" sz="4000" u="none" cap="none" strike="noStrike">
                <a:solidFill>
                  <a:srgbClr val="19006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Enjoy</a:t>
            </a:r>
            <a:endParaRPr b="1" i="0" sz="4000" u="none" cap="none" strike="noStrike">
              <a:solidFill>
                <a:srgbClr val="19006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it-IT" sz="4000" u="none" cap="none" strike="noStrike">
                <a:solidFill>
                  <a:srgbClr val="19006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it-IT" sz="4000" u="none" cap="none" strike="noStrike">
                <a:solidFill>
                  <a:srgbClr val="19006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Erasmus+ Project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1" lang="it-IT" sz="4000" u="none" cap="none" strike="noStrike">
                <a:solidFill>
                  <a:srgbClr val="19006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«What a wonderful world!»</a:t>
            </a:r>
            <a:r>
              <a:rPr b="1" i="1" lang="it-IT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it-IT" sz="4000" u="none" cap="none" strike="noStrike">
                <a:solidFill>
                  <a:srgbClr val="19006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with us !</a:t>
            </a:r>
            <a:endParaRPr b="1" i="0" sz="4000" u="none" cap="none" strike="noStrike">
              <a:solidFill>
                <a:srgbClr val="19006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73" name="Google Shape;27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2014940">
            <a:off x="6885031" y="4624933"/>
            <a:ext cx="1718320" cy="171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1590232">
            <a:off x="5522861" y="1381150"/>
            <a:ext cx="813579" cy="81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872" y="4975971"/>
            <a:ext cx="1214264" cy="121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787715">
            <a:off x="248277" y="63804"/>
            <a:ext cx="1304376" cy="130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502" y="4676240"/>
            <a:ext cx="1869628" cy="183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7328520" y="2617896"/>
            <a:ext cx="1358280" cy="135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81783" y="4718134"/>
            <a:ext cx="1502296" cy="150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69582" y="255032"/>
            <a:ext cx="1786588" cy="178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>
            <p:ph type="title"/>
          </p:nvPr>
        </p:nvSpPr>
        <p:spPr>
          <a:xfrm>
            <a:off x="539750" y="476250"/>
            <a:ext cx="7993063" cy="811213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cap="flat" cmpd="sng" w="31750">
            <a:solidFill>
              <a:srgbClr val="7052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it-IT" sz="4000">
                <a:solidFill>
                  <a:srgbClr val="7052D3"/>
                </a:solidFill>
                <a:latin typeface="Bilbo"/>
                <a:ea typeface="Bilbo"/>
                <a:cs typeface="Bilbo"/>
                <a:sym typeface="Bilbo"/>
              </a:rPr>
              <a:t>VENICE,  a city on the water</a:t>
            </a:r>
            <a:endParaRPr/>
          </a:p>
        </p:txBody>
      </p:sp>
      <p:sp>
        <p:nvSpPr>
          <p:cNvPr id="101" name="Google Shape;101;p2"/>
          <p:cNvSpPr txBox="1"/>
          <p:nvPr>
            <p:ph idx="1" type="body"/>
          </p:nvPr>
        </p:nvSpPr>
        <p:spPr>
          <a:xfrm>
            <a:off x="539750" y="1268413"/>
            <a:ext cx="7993063" cy="5113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br>
              <a:rPr lang="it-IT"/>
            </a:b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539750" y="1268413"/>
            <a:ext cx="7993063" cy="5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b="0" i="0" lang="it-IT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live near Venice a  very special city, on a group of islands surrounded by water 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b="0" i="0" lang="it-IT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really unique, the only one of its kind in all the world.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s.jpg" id="103" name="Google Shape;10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13" y="3789363"/>
            <a:ext cx="3127375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ice-italy-pictures-p4081011.jpg" id="104" name="Google Shape;10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7900" y="3068638"/>
            <a:ext cx="3197225" cy="23987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>
            <a:hlinkClick action="ppaction://hlinkshowjump?jump=nextslide"/>
          </p:cNvPr>
          <p:cNvSpPr/>
          <p:nvPr/>
        </p:nvSpPr>
        <p:spPr>
          <a:xfrm>
            <a:off x="8172450" y="5876925"/>
            <a:ext cx="357188" cy="285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darken" h="120000" w="120000"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none" h="120000" w="120000">
                <a:moveTo>
                  <a:pt x="96000" y="60000"/>
                </a:moveTo>
                <a:lnTo>
                  <a:pt x="24000" y="105000"/>
                </a:lnTo>
                <a:lnTo>
                  <a:pt x="24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 txBox="1"/>
          <p:nvPr>
            <p:ph idx="12" type="sldNum"/>
          </p:nvPr>
        </p:nvSpPr>
        <p:spPr>
          <a:xfrm>
            <a:off x="6516688" y="63817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86" name="Google Shape;286;p45"/>
          <p:cNvSpPr/>
          <p:nvPr/>
        </p:nvSpPr>
        <p:spPr>
          <a:xfrm>
            <a:off x="521361" y="892175"/>
            <a:ext cx="3445729" cy="3416320"/>
          </a:xfrm>
          <a:prstGeom prst="rect">
            <a:avLst/>
          </a:prstGeom>
          <a:solidFill>
            <a:schemeClr val="accent6"/>
          </a:solidFill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5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Thank you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5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for watching</a:t>
            </a:r>
            <a:endParaRPr b="1" i="0" sz="54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4800" y="1368425"/>
            <a:ext cx="48768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>
            <p:ph idx="1" type="body"/>
          </p:nvPr>
        </p:nvSpPr>
        <p:spPr>
          <a:xfrm>
            <a:off x="539750" y="692150"/>
            <a:ext cx="8229600" cy="554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rPr lang="it-IT" sz="2800">
                <a:solidFill>
                  <a:srgbClr val="000000"/>
                </a:solidFill>
              </a:rPr>
              <a:t>                                   </a:t>
            </a: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In the past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Venetians built several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rafts of various sizes,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supported by wooden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poles that were fixed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to the sand.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In this way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they could build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on them palaces,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buildings and monuments. </a:t>
            </a:r>
            <a:endParaRPr/>
          </a:p>
          <a:p>
            <a:pPr indent="-342900" lvl="0" marL="342900" rtl="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12" name="Google Shape;112;p3">
            <a:hlinkClick action="ppaction://hlinkshowjump?jump=nextslide"/>
          </p:cNvPr>
          <p:cNvSpPr/>
          <p:nvPr/>
        </p:nvSpPr>
        <p:spPr>
          <a:xfrm>
            <a:off x="8316913" y="5876925"/>
            <a:ext cx="357187" cy="285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darken" h="120000" w="120000"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none" h="120000" w="120000">
                <a:moveTo>
                  <a:pt x="96000" y="60000"/>
                </a:moveTo>
                <a:lnTo>
                  <a:pt x="24000" y="105000"/>
                </a:lnTo>
                <a:lnTo>
                  <a:pt x="24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alificazioni.jpg" id="113" name="Google Shape;11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3" y="765175"/>
            <a:ext cx="3455987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07ItaliaVeneziaCanalGrande.jpg" id="114" name="Google Shape;11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213" y="3573463"/>
            <a:ext cx="3455987" cy="259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3140968"/>
            <a:ext cx="5328592" cy="325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6557" y="358039"/>
            <a:ext cx="4290243" cy="262271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 txBox="1"/>
          <p:nvPr/>
        </p:nvSpPr>
        <p:spPr>
          <a:xfrm>
            <a:off x="6228184" y="5197881"/>
            <a:ext cx="158417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Riva de l’Ogio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1331640" y="430789"/>
            <a:ext cx="296267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Corte de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it-IT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candele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174653">
            <a:off x="6360480" y="2942125"/>
            <a:ext cx="2294384" cy="229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/>
          <p:nvPr>
            <p:ph idx="1" type="body"/>
          </p:nvPr>
        </p:nvSpPr>
        <p:spPr>
          <a:xfrm>
            <a:off x="468313" y="404813"/>
            <a:ext cx="8229600" cy="5876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No streets in Venice! Do you know that?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There are just canals  and so… there are no cars. 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You can walk on sidewalks, but to really get around and enjoy your visit , you need a boat. </a:t>
            </a:r>
            <a:endParaRPr/>
          </a:p>
          <a:p>
            <a:pPr indent="-1905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Century Gothic"/>
              <a:buNone/>
            </a:pP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You can choose: a </a:t>
            </a:r>
            <a:r>
              <a:rPr b="1" lang="it-IT">
                <a:latin typeface="Century Gothic"/>
                <a:ea typeface="Century Gothic"/>
                <a:cs typeface="Century Gothic"/>
                <a:sym typeface="Century Gothic"/>
              </a:rPr>
              <a:t>vaporetto</a:t>
            </a: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 – it is like a "water bus" -  or a </a:t>
            </a:r>
            <a:r>
              <a:rPr b="1" lang="it-IT" u="sng">
                <a:latin typeface="Century Gothic"/>
                <a:ea typeface="Century Gothic"/>
                <a:cs typeface="Century Gothic"/>
                <a:sym typeface="Century Gothic"/>
              </a:rPr>
              <a:t>gondola</a:t>
            </a:r>
            <a:r>
              <a:rPr lang="it-IT">
                <a:latin typeface="Century Gothic"/>
                <a:ea typeface="Century Gothic"/>
                <a:cs typeface="Century Gothic"/>
                <a:sym typeface="Century Gothic"/>
              </a:rPr>
              <a:t>, a boat with only one oar.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vaporetto-gondola.JPG" id="131" name="Google Shape;1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7744" y="2276872"/>
            <a:ext cx="4196925" cy="2808312"/>
          </a:xfrm>
          <a:prstGeom prst="rect">
            <a:avLst/>
          </a:prstGeom>
          <a:noFill/>
          <a:ln cap="flat" cmpd="sng" w="31750">
            <a:solidFill>
              <a:srgbClr val="7145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" name="Google Shape;132;p6">
            <a:hlinkClick action="ppaction://hlinkshowjump?jump=nextslide"/>
          </p:cNvPr>
          <p:cNvSpPr/>
          <p:nvPr/>
        </p:nvSpPr>
        <p:spPr>
          <a:xfrm>
            <a:off x="8316913" y="5876925"/>
            <a:ext cx="357187" cy="285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darken" h="120000" w="120000">
                <a:moveTo>
                  <a:pt x="96000" y="60000"/>
                </a:moveTo>
                <a:lnTo>
                  <a:pt x="24000" y="15000"/>
                </a:lnTo>
                <a:lnTo>
                  <a:pt x="24000" y="105000"/>
                </a:lnTo>
                <a:close/>
              </a:path>
              <a:path extrusionOk="0" fill="none" h="120000" w="120000">
                <a:moveTo>
                  <a:pt x="96000" y="60000"/>
                </a:moveTo>
                <a:lnTo>
                  <a:pt x="24000" y="105000"/>
                </a:lnTo>
                <a:lnTo>
                  <a:pt x="24000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rgbClr val="4691B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>
            <p:ph type="title"/>
          </p:nvPr>
        </p:nvSpPr>
        <p:spPr>
          <a:xfrm>
            <a:off x="742466" y="136525"/>
            <a:ext cx="8023888" cy="10602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it-IT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symbols </a:t>
            </a:r>
            <a:br>
              <a:rPr b="1" lang="it-IT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it-IT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THE GONDOLA </a:t>
            </a:r>
            <a:endParaRPr/>
          </a:p>
        </p:txBody>
      </p:sp>
      <p:sp>
        <p:nvSpPr>
          <p:cNvPr id="139" name="Google Shape;139;p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40" name="Google Shape;140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1484784"/>
            <a:ext cx="3960440" cy="4032448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dashDot"/>
            <a:round/>
            <a:headEnd len="sm" w="sm" type="none"/>
            <a:tailEnd len="sm" w="sm" type="none"/>
          </a:ln>
        </p:spPr>
      </p:pic>
      <p:sp>
        <p:nvSpPr>
          <p:cNvPr id="141" name="Google Shape;141;p7"/>
          <p:cNvSpPr txBox="1"/>
          <p:nvPr/>
        </p:nvSpPr>
        <p:spPr>
          <a:xfrm>
            <a:off x="5004048" y="1196752"/>
            <a:ext cx="3960440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 detail has got a special meaning.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is a kind of comb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six teeth or prongs (called </a:t>
            </a:r>
            <a:r>
              <a:rPr b="1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rebb</a:t>
            </a: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i) standing for the six sestieri of Venice: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 Marco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 Polo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Santa Croce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Castello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Dorsoduro</a:t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AutoNum type="arabicPeriod"/>
            </a:pPr>
            <a:r>
              <a:rPr b="0" i="0" lang="it-IT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Cannaregio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 p14:dur="2250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/>
          <p:nvPr>
            <p:ph type="title"/>
          </p:nvPr>
        </p:nvSpPr>
        <p:spPr>
          <a:xfrm>
            <a:off x="539553" y="1493912"/>
            <a:ext cx="4680520" cy="1143000"/>
          </a:xfrm>
          <a:prstGeom prst="rect">
            <a:avLst/>
          </a:prstGeom>
          <a:solidFill>
            <a:srgbClr val="CFC5F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it-IT">
                <a:solidFill>
                  <a:srgbClr val="00267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The GONDOLA , </a:t>
            </a:r>
            <a:br>
              <a:rPr b="1" lang="it-IT">
                <a:solidFill>
                  <a:srgbClr val="00267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b="1" lang="it-IT">
                <a:solidFill>
                  <a:srgbClr val="00267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unique boat</a:t>
            </a:r>
            <a:endParaRPr/>
          </a:p>
        </p:txBody>
      </p:sp>
      <p:pic>
        <p:nvPicPr>
          <p:cNvPr id="147" name="Google Shape;147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3068960"/>
            <a:ext cx="4907949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989" y="476672"/>
            <a:ext cx="3095269" cy="432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91394">
            <a:off x="524271" y="3564251"/>
            <a:ext cx="1944216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56" name="Google Shape;156;p9"/>
          <p:cNvSpPr txBox="1"/>
          <p:nvPr/>
        </p:nvSpPr>
        <p:spPr>
          <a:xfrm>
            <a:off x="251520" y="335845"/>
            <a:ext cx="3744416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it-IT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gondola is a traditional rowing boat, designed for the unique conditions of the Venetian Lagoon.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it-IT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 is almost </a:t>
            </a:r>
            <a:r>
              <a:rPr b="1" i="0" lang="it-IT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 metres long and weighs 600 kilos.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1269" y="548680"/>
            <a:ext cx="4158462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/>
          <p:nvPr>
            <p:ph type="title"/>
          </p:nvPr>
        </p:nvSpPr>
        <p:spPr>
          <a:xfrm>
            <a:off x="321178" y="1016409"/>
            <a:ext cx="4081735" cy="837083"/>
          </a:xfrm>
          <a:prstGeom prst="rect">
            <a:avLst/>
          </a:prstGeom>
          <a:solidFill>
            <a:srgbClr val="CFC5F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it-IT" sz="4000">
                <a:solidFill>
                  <a:srgbClr val="002672"/>
                </a:solidFill>
                <a:latin typeface="Arial"/>
                <a:ea typeface="Arial"/>
                <a:cs typeface="Arial"/>
                <a:sym typeface="Arial"/>
              </a:rPr>
              <a:t>A gondoliere</a:t>
            </a:r>
            <a:endParaRPr/>
          </a:p>
        </p:txBody>
      </p:sp>
      <p:sp>
        <p:nvSpPr>
          <p:cNvPr id="163" name="Google Shape;163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descr="Venezia Gondoliere Ponte - Foto gratis su Pixabay" id="164" name="Google Shape;164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3552" y="2060848"/>
            <a:ext cx="6326187" cy="355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682409">
            <a:off x="457200" y="2276872"/>
            <a:ext cx="2006352" cy="200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2250">
    <p:split orient="vert"/>
  </p:transition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P Europe">
  <a:themeElements>
    <a:clrScheme name="Tema di Office 2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61C7F2"/>
      </a:accent1>
      <a:accent2>
        <a:srgbClr val="C4B2FF"/>
      </a:accent2>
      <a:accent3>
        <a:srgbClr val="AAADCA"/>
      </a:accent3>
      <a:accent4>
        <a:srgbClr val="DADADA"/>
      </a:accent4>
      <a:accent5>
        <a:srgbClr val="B7E0F7"/>
      </a:accent5>
      <a:accent6>
        <a:srgbClr val="B1A1E7"/>
      </a:accent6>
      <a:hlink>
        <a:srgbClr val="B2CCFF"/>
      </a:hlink>
      <a:folHlink>
        <a:srgbClr val="F7D9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2007-01-12T16:34:56Z</dcterms:created>
  <dc:creator>Lucia Roncarati</dc:creator>
</cp:coreProperties>
</file>